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6" r:id="rId2"/>
    <p:sldId id="273" r:id="rId3"/>
    <p:sldId id="274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75" r:id="rId12"/>
    <p:sldId id="264" r:id="rId13"/>
    <p:sldId id="265" r:id="rId14"/>
    <p:sldId id="266" r:id="rId15"/>
    <p:sldId id="278" r:id="rId16"/>
    <p:sldId id="279" r:id="rId17"/>
    <p:sldId id="281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68" r:id="rId34"/>
    <p:sldId id="267" r:id="rId35"/>
    <p:sldId id="271" r:id="rId36"/>
    <p:sldId id="27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53451-1EEA-47A6-B303-732008F2F8D3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B860D-3BB1-4EED-BA7C-CAA0796BB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0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860D-3BB1-4EED-BA7C-CAA0796BB7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7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\Desktop\&#1082;&#1088;&#1080;&#1084;%20&#1089;&#1080;&#1090;&#1091;&#1072;&#1094;&#1080;&#1080;\&#1057;&#1083;&#1077;&#1076;&#1080;%20&#1079;&#1072;%20&#1089;&#1086;&#1073;&#1086;&#1081;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/>
              <a:t>Урок 1.3 Обеспечение личной безопасности в криминогенных ситуациях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600" dirty="0"/>
              <a:t>Цель урока</a:t>
            </a:r>
            <a:r>
              <a:rPr lang="ru-RU" sz="2200" dirty="0"/>
              <a:t>. Систематизировать знания  и умения учащихся в вопросах обеспечения их личной безопасности в условиях наиболее часто встречающихся криминогенных ситуаций в повседневной жизни</a:t>
            </a:r>
          </a:p>
          <a:p>
            <a:pPr marL="109728" indent="0">
              <a:buNone/>
            </a:pPr>
            <a:r>
              <a:rPr lang="ru-RU" dirty="0" smtClean="0"/>
              <a:t>                        </a:t>
            </a:r>
            <a:r>
              <a:rPr lang="ru-RU" sz="2400" dirty="0" smtClean="0"/>
              <a:t>Изучаемые </a:t>
            </a:r>
            <a:r>
              <a:rPr lang="ru-RU" sz="2400" dirty="0"/>
              <a:t>вопросы</a:t>
            </a:r>
          </a:p>
          <a:p>
            <a:pPr marL="457200" indent="-457200">
              <a:buAutoNum type="arabicPeriod"/>
            </a:pPr>
            <a:r>
              <a:rPr lang="ru-RU" sz="2400" dirty="0"/>
              <a:t>Общие правила личной безопасности в криминогенных ситуациях.</a:t>
            </a:r>
          </a:p>
          <a:p>
            <a:pPr marL="457200" indent="-457200">
              <a:buAutoNum type="arabicPeriod"/>
            </a:pPr>
            <a:r>
              <a:rPr lang="ru-RU" sz="2400" dirty="0"/>
              <a:t>Правила безопасного поведения на улице в условиях различных криминогенных ситуаций.</a:t>
            </a:r>
          </a:p>
          <a:p>
            <a:pPr marL="457200" indent="-457200">
              <a:buAutoNum type="arabicPeriod"/>
            </a:pPr>
            <a:r>
              <a:rPr lang="ru-RU" sz="2400" dirty="0"/>
              <a:t>Правила безопасного поведения дома в случае возникновения криминогенной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5854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24482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2400" b="1" dirty="0" smtClean="0"/>
              <a:t>Человек в состоянии алкогольного опьянения не преступник, однако он опасен для остальных.</a:t>
            </a:r>
            <a:br>
              <a:rPr lang="ru-RU" sz="2400" b="1" dirty="0" smtClean="0"/>
            </a:br>
            <a:r>
              <a:rPr lang="ru-RU" sz="2400" b="1" dirty="0" smtClean="0"/>
              <a:t>Пьяный человек может пристать к вам на улице, в транспорте и в общественном месте. Поступки пьяного бесконтрольны и агрессивны, поэтому пьяных людей надо избегать.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 descr="пья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2247900" cy="2781300"/>
          </a:xfrm>
          <a:prstGeom prst="rect">
            <a:avLst/>
          </a:prstGeom>
        </p:spPr>
      </p:pic>
      <p:pic>
        <p:nvPicPr>
          <p:cNvPr id="5122" name="Picture 2" descr="D:\загрузки\0012-017-Kriminogennye-situatsii.jpg"/>
          <p:cNvPicPr>
            <a:picLocks noChangeAspect="1" noChangeArrowheads="1"/>
          </p:cNvPicPr>
          <p:nvPr/>
        </p:nvPicPr>
        <p:blipFill>
          <a:blip r:embed="rId3" cstate="print"/>
          <a:srcRect l="36842" t="58116" r="36842" b="26271"/>
          <a:stretch>
            <a:fillRect/>
          </a:stretch>
        </p:blipFill>
        <p:spPr bwMode="auto">
          <a:xfrm>
            <a:off x="6075696" y="4365104"/>
            <a:ext cx="245674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Общие правила личной безопасности в криминогенных ситуациях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6561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Правила личной безопасности - это правила поведения в различных местах и ситуациях, позволяющие уменьшить вероятность возникновения опасной ситуации при общении с </a:t>
            </a:r>
            <a:r>
              <a:rPr lang="ru-RU" b="1" dirty="0">
                <a:solidFill>
                  <a:srgbClr val="FF0000"/>
                </a:solidFill>
              </a:rPr>
              <a:t>незнакомыми людьми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2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914330"/>
            <a:ext cx="4680520" cy="12241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300" b="1" dirty="0" smtClean="0"/>
              <a:t> Избегайте попадать в опасные ситуации, угрожающие вашей жизни и здоровью. </a:t>
            </a:r>
            <a:endParaRPr lang="ru-RU" sz="4300" b="1" dirty="0"/>
          </a:p>
          <a:p>
            <a:pPr>
              <a:buNone/>
            </a:pPr>
            <a:r>
              <a:rPr lang="ru-RU" sz="4300" b="1" dirty="0" smtClean="0"/>
              <a:t>Не ходите в отдаленные и безлюдные места;</a:t>
            </a:r>
            <a:br>
              <a:rPr lang="ru-RU" sz="4300" b="1" dirty="0" smtClean="0"/>
            </a:br>
            <a:r>
              <a:rPr lang="ru-RU" sz="3700" b="1" dirty="0" smtClean="0"/>
              <a:t/>
            </a:r>
            <a:br>
              <a:rPr lang="ru-RU" sz="3700" b="1" dirty="0" smtClean="0"/>
            </a:br>
            <a:r>
              <a:rPr lang="ru-RU" sz="3700" b="1" dirty="0" smtClean="0"/>
              <a:t/>
            </a:r>
            <a:br>
              <a:rPr lang="ru-RU" sz="37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652" t="16232" r="61739" b="53623"/>
          <a:stretch>
            <a:fillRect/>
          </a:stretch>
        </p:blipFill>
        <p:spPr bwMode="auto">
          <a:xfrm>
            <a:off x="6660232" y="764704"/>
            <a:ext cx="172819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714" t="36153" r="39090" b="35181"/>
          <a:stretch>
            <a:fillRect/>
          </a:stretch>
        </p:blipFill>
        <p:spPr bwMode="auto">
          <a:xfrm>
            <a:off x="6300192" y="3717032"/>
            <a:ext cx="182638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609" t="53527" r="59286" b="14333"/>
          <a:stretch>
            <a:fillRect/>
          </a:stretch>
        </p:blipFill>
        <p:spPr bwMode="auto">
          <a:xfrm>
            <a:off x="251520" y="1268760"/>
            <a:ext cx="18002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картинки\вор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1807021" cy="1807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979712" y="3068960"/>
            <a:ext cx="75608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 - не вступайте в разговор с незнакомым человеком на улице;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933056"/>
            <a:ext cx="457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/>
              <a:t>- не принимайте подарки и угощения от незнакомых людей;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5949280"/>
            <a:ext cx="4572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/>
              <a:t>- не пускайте посторонних в свою квартиру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440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100" b="1" dirty="0" smtClean="0"/>
              <a:t>- не садитесь в чужую машину без родителей</a:t>
            </a:r>
            <a:br>
              <a:rPr lang="ru-RU" sz="21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910" t="17043" r="14333" b="50817"/>
          <a:stretch>
            <a:fillRect/>
          </a:stretch>
        </p:blipFill>
        <p:spPr bwMode="auto">
          <a:xfrm>
            <a:off x="6736132" y="908720"/>
            <a:ext cx="1852747" cy="1803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иф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594940"/>
            <a:ext cx="1584175" cy="200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71800" y="2996952"/>
            <a:ext cx="601216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- не входите с незнакомым человеком в лифт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733256"/>
            <a:ext cx="5508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- будьте бдительны, не трогайте незнакомые подозрительные предметы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293096"/>
            <a:ext cx="612068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- будьте осторожны и не вступайте в общение с религиозными пропагандистами на улице или в общественном месте</a:t>
            </a:r>
            <a:endParaRPr lang="ru-RU" dirty="0"/>
          </a:p>
        </p:txBody>
      </p:sp>
      <p:pic>
        <p:nvPicPr>
          <p:cNvPr id="9" name="Рисунок 8" descr="Krish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573016"/>
            <a:ext cx="1684257" cy="1765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odoz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229200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лиф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823" y="1556792"/>
            <a:ext cx="1584175" cy="200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лиф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23" y="1709192"/>
            <a:ext cx="1584175" cy="200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5904655" cy="390748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1800" b="1" dirty="0" smtClean="0"/>
              <a:t>Соблюдайте правила безопасного поведения в общественных местах и в толпе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1800" b="1" dirty="0" smtClean="0"/>
              <a:t>                                                   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       Избегайте общения   с пьяным человеком</a:t>
            </a:r>
            <a:endParaRPr lang="ru-RU" sz="1800" dirty="0"/>
          </a:p>
        </p:txBody>
      </p:sp>
      <p:pic>
        <p:nvPicPr>
          <p:cNvPr id="2050" name="Picture 2" descr="E:\картинки\хулиг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96752"/>
            <a:ext cx="1433890" cy="3771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ьян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988840"/>
            <a:ext cx="453650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07704" y="5661248"/>
            <a:ext cx="5472608" cy="67710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научитесь быть наблюдательными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          Нападение </a:t>
            </a:r>
            <a:r>
              <a:rPr lang="ru-RU" dirty="0" smtClean="0"/>
              <a:t>в лифте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Если вы вошли в лифт с незнакомцем, не стойте в лифте к нему спиной и наблюдайте за его действиями.</a:t>
            </a:r>
          </a:p>
          <a:p>
            <a:r>
              <a:rPr lang="ru-RU" sz="2800" dirty="0" smtClean="0"/>
              <a:t>При нападении на вас в лифте кричите, шумите, стучите по стенам кабины. Защищайтесь любыми способами, используя право необходимой обороны.</a:t>
            </a:r>
          </a:p>
          <a:p>
            <a:r>
              <a:rPr lang="ru-RU" sz="2800" dirty="0" smtClean="0"/>
              <a:t>Постоянно нажимайте кнопку ближайшего этажа.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9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            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Если двери лифта открылись, постарайтесь выскочить на площадку, позовите жильцов дома на помощь.</a:t>
            </a:r>
          </a:p>
          <a:p>
            <a:r>
              <a:rPr lang="ru-RU" dirty="0" smtClean="0"/>
              <a:t>Оказавшись в безопасности, немедленно позвоните по телефону 02, сообщите, что свами произошло, точный адрес, а также приметы нападавшего.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7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Нападение в подъезде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Если дом оборудован домофоном, перед входом в подъезд вызовите свою квартиру и попросите родителей встретить вас.</a:t>
            </a:r>
          </a:p>
          <a:p>
            <a:r>
              <a:rPr lang="ru-RU" sz="2400" dirty="0" smtClean="0"/>
              <a:t>Не выходите на лестницу в позднее время.</a:t>
            </a:r>
          </a:p>
          <a:p>
            <a:r>
              <a:rPr lang="ru-RU" sz="2400" dirty="0" smtClean="0"/>
              <a:t>Мусор лучше выносить утром.</a:t>
            </a:r>
          </a:p>
          <a:p>
            <a:r>
              <a:rPr lang="ru-RU" sz="2400" dirty="0" smtClean="0"/>
              <a:t>При угрозе нападения поднимите шум, привлекайте внимание соседей, постарайтесь выскочить на улицу.</a:t>
            </a:r>
          </a:p>
          <a:p>
            <a:r>
              <a:rPr lang="ru-RU" sz="2400" dirty="0" smtClean="0"/>
              <a:t>При внез</a:t>
            </a:r>
            <a:r>
              <a:rPr lang="ru-RU" sz="2400" dirty="0" smtClean="0"/>
              <a:t>а</a:t>
            </a:r>
            <a:r>
              <a:rPr lang="ru-RU" sz="2400" dirty="0" smtClean="0"/>
              <a:t>пном нападении оцените ситуацию и по возможности защищайтесь любым способом.</a:t>
            </a:r>
          </a:p>
          <a:p>
            <a:r>
              <a:rPr lang="ru-RU" sz="2400" dirty="0" smtClean="0"/>
              <a:t>Пытайтесь ошеломить нападающего, что бы выиграть время, пока поспеет какая-то помощь.</a:t>
            </a:r>
          </a:p>
          <a:p>
            <a:r>
              <a:rPr lang="ru-RU" sz="2400" dirty="0" smtClean="0"/>
              <a:t>Оказавшись в опасности, немедленно сообщите об этом родителям и позвоните в полицию.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38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sz="3600" dirty="0" smtClean="0"/>
              <a:t>Безопасность на улице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Следует избегать кратчайших маршрутов, пролегающих через глухие дворы, пустыри, стройки, лесопосадки, и другие малолюдные места.</a:t>
            </a:r>
          </a:p>
          <a:p>
            <a:r>
              <a:rPr lang="ru-RU" dirty="0" smtClean="0"/>
              <a:t>Хорошо изучите дорогу домой, имейте несколько вариантов движения.</a:t>
            </a:r>
          </a:p>
          <a:p>
            <a:r>
              <a:rPr lang="ru-RU" dirty="0" smtClean="0"/>
              <a:t>Если вы оказались в малолюдном квартале, то идите посередине улицы. </a:t>
            </a:r>
          </a:p>
          <a:p>
            <a:r>
              <a:rPr lang="ru-RU" dirty="0" smtClean="0"/>
              <a:t>Необходимо знать, где на вашем пути находится ближайшее отделение полиции.</a:t>
            </a:r>
          </a:p>
          <a:p>
            <a:r>
              <a:rPr lang="ru-RU" dirty="0" smtClean="0"/>
              <a:t>Если вам необходимо возвращаться домой в тёмное время суток, позвоните родителям, что бы вас встретили.</a:t>
            </a:r>
          </a:p>
          <a:p>
            <a:r>
              <a:rPr lang="ru-RU" dirty="0" smtClean="0"/>
              <a:t>Лучше идти по улице в тёмное время в группе, вышедшей из автобуса, метро, электрички.</a:t>
            </a:r>
          </a:p>
          <a:p>
            <a:r>
              <a:rPr lang="ru-RU" dirty="0" smtClean="0"/>
              <a:t>Переходить по подземному переходу лучше в группе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0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                      Продолжение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Идти безопаснее по краю тротуара навстречу движению.</a:t>
            </a:r>
          </a:p>
          <a:p>
            <a:r>
              <a:rPr lang="ru-RU" dirty="0" smtClean="0"/>
              <a:t>Увидев впереди группу людей или пьяного, лучше перейти на другую сторону улицы или изменить маршрут.</a:t>
            </a:r>
          </a:p>
          <a:p>
            <a:r>
              <a:rPr lang="ru-RU" dirty="0" smtClean="0"/>
              <a:t>Если кто-то пытается с вами заговорить, не ввязывайтесь в разговор.</a:t>
            </a:r>
          </a:p>
          <a:p>
            <a:r>
              <a:rPr lang="ru-RU" dirty="0" smtClean="0"/>
              <a:t>Сделайте вид, что спешите, и идите в направлении освещённого и многолюдного места.</a:t>
            </a:r>
          </a:p>
          <a:p>
            <a:r>
              <a:rPr lang="ru-RU" dirty="0" smtClean="0"/>
              <a:t>Если автомобиль начинает медленно двигаться рядом, то разумнее перейти на другую сторону улицы.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 Это должен знать каждый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Люди становятся жертвами насилия вследствие собственной беспечности и незнания правил личной безопасности.</a:t>
            </a:r>
          </a:p>
          <a:p>
            <a:r>
              <a:rPr lang="ru-RU" dirty="0" smtClean="0"/>
              <a:t>Однозначных рекомендаций на все случаи жизни при попадании в криминогенные ситуации нет. Так как они зависят от многих факторов</a:t>
            </a:r>
            <a:endParaRPr lang="ru-RU" dirty="0"/>
          </a:p>
        </p:txBody>
      </p:sp>
      <p:pic>
        <p:nvPicPr>
          <p:cNvPr id="1026" name="Picture 2" descr="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17538"/>
            <a:ext cx="1714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Чтобы чувствовать себя уверенно при возникновении криминогенных ситуаций, необходимо:</a:t>
            </a:r>
          </a:p>
          <a:p>
            <a:r>
              <a:rPr lang="ru-RU" dirty="0" smtClean="0"/>
              <a:t>Научиться прогнозировать события;</a:t>
            </a:r>
          </a:p>
          <a:p>
            <a:r>
              <a:rPr lang="ru-RU" dirty="0" smtClean="0"/>
              <a:t>Всегда стараться избегать опасных ситуаций;</a:t>
            </a:r>
          </a:p>
          <a:p>
            <a:r>
              <a:rPr lang="ru-RU" dirty="0" smtClean="0"/>
              <a:t>Если есть возможность убежать – бежать немедленно;</a:t>
            </a:r>
          </a:p>
          <a:p>
            <a:r>
              <a:rPr lang="ru-RU" dirty="0" smtClean="0"/>
              <a:t>Освоить несколько приёмов самообороны и в случае необходимости быть готовым защищать себя всеми доступными средствами.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4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40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Почему поздно вечером  на пустынной улице необходимо идти по тротуару всегда навстречу уличному движению и ближе к дорожной бровке?</a:t>
            </a:r>
          </a:p>
          <a:p>
            <a:r>
              <a:rPr lang="ru-RU" b="1" dirty="0" smtClean="0"/>
              <a:t>Какие подручные средства можно использовать для самообороны дома и на улице, если на вас напал преступник?</a:t>
            </a:r>
          </a:p>
          <a:p>
            <a:r>
              <a:rPr lang="ru-RU" b="1" dirty="0" smtClean="0"/>
              <a:t>Какие правила поведения личной безопасности следует соблюдать. Если вместе с вами в подъезд зашёл подозрительный незнакомец7</a:t>
            </a:r>
          </a:p>
          <a:p>
            <a:r>
              <a:rPr lang="ru-RU" b="1" dirty="0" smtClean="0"/>
              <a:t>Какие существуют общепринятые правила поведения для профилактики насилия?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86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624078" indent="-514350">
              <a:buAutoNum type="arabicPeriod"/>
            </a:pPr>
            <a:r>
              <a:rPr lang="ru-RU" dirty="0" smtClean="0"/>
              <a:t>Определите, какие места в городе считаются опасными и почему. Подумайте, как это можно учесть при следовании в школу и из школы домой, а также при необходимости посещения других мест в городе.</a:t>
            </a:r>
          </a:p>
          <a:p>
            <a:pPr marL="624078" indent="-514350">
              <a:buAutoNum type="arabicPeriod"/>
            </a:pPr>
            <a:r>
              <a:rPr lang="ru-RU" dirty="0" smtClean="0"/>
              <a:t>Решите ситуационную задачу: «Вас застала темнота на загородной улице. Рядом с вами останавливается машина, и незнакомый водитель просит вас сесть в </a:t>
            </a:r>
            <a:r>
              <a:rPr lang="ru-RU" dirty="0" err="1" smtClean="0"/>
              <a:t>салонавтомобиля</a:t>
            </a:r>
            <a:r>
              <a:rPr lang="ru-RU" dirty="0" smtClean="0"/>
              <a:t> и показать дорогу. Ваши действия?»</a:t>
            </a:r>
          </a:p>
          <a:p>
            <a:pPr marL="624078" indent="-514350">
              <a:buAutoNum type="arabicPeriod"/>
            </a:pPr>
            <a:r>
              <a:rPr lang="ru-RU" dirty="0" smtClean="0"/>
              <a:t>С помощью СМИ и Интернета подготовьте сообщение «Криминогенная обстановка в городе (районе) моего проживания».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7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961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Дополнительные материалы к параграфу №4 Профилактика насилия (рекомендации для девушек)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Чтобы не подвергнуться насилию, необходимо соблюдать ряд общепринятых правил:</a:t>
            </a:r>
          </a:p>
          <a:p>
            <a:r>
              <a:rPr lang="ru-RU" dirty="0" smtClean="0"/>
              <a:t>Всегда предупреждайте родственников о </a:t>
            </a:r>
            <a:r>
              <a:rPr lang="ru-RU" dirty="0" err="1" smtClean="0"/>
              <a:t>тм</a:t>
            </a:r>
            <a:r>
              <a:rPr lang="ru-RU" dirty="0" smtClean="0"/>
              <a:t>, куда вы идёте, и просите их встретить вас в вечернее время.</a:t>
            </a:r>
          </a:p>
          <a:p>
            <a:r>
              <a:rPr lang="ru-RU" dirty="0" smtClean="0"/>
              <a:t>Назначайте свидание только в многолюдных и хорошо освещённых местах.</a:t>
            </a:r>
          </a:p>
          <a:p>
            <a:r>
              <a:rPr lang="ru-RU" dirty="0" smtClean="0"/>
              <a:t>Носите свободную одежду и обувь.</a:t>
            </a:r>
          </a:p>
          <a:p>
            <a:r>
              <a:rPr lang="ru-RU" dirty="0" smtClean="0"/>
              <a:t>Не провоцируйте насильников вызывающей одеждой.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7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          Средства самообороны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Имейте при себе средства самообороны (газовый баллончик) и самозащиты (свисток).</a:t>
            </a:r>
          </a:p>
          <a:p>
            <a:r>
              <a:rPr lang="ru-RU" dirty="0" smtClean="0"/>
              <a:t>Избегайте на своём пути строек, пустырей, плохо освещённых улиц.</a:t>
            </a:r>
          </a:p>
          <a:p>
            <a:r>
              <a:rPr lang="ru-RU" dirty="0" smtClean="0"/>
              <a:t>Почувствовав преследование, оглянитесь.</a:t>
            </a:r>
          </a:p>
          <a:p>
            <a:r>
              <a:rPr lang="ru-RU" dirty="0" smtClean="0"/>
              <a:t>Не ввязывайтесь в разговор с посторонними,, идите в направлении освещённого многолюдного места.</a:t>
            </a:r>
          </a:p>
          <a:p>
            <a:r>
              <a:rPr lang="ru-RU" dirty="0" smtClean="0"/>
              <a:t>Если вы решили бежать, делайте это быстро и внезапно.</a:t>
            </a:r>
          </a:p>
          <a:p>
            <a:r>
              <a:rPr lang="ru-RU" dirty="0" smtClean="0"/>
              <a:t>Не забегайте в подъезды, подземные переходы, глухие дворы.</a:t>
            </a:r>
          </a:p>
          <a:p>
            <a:r>
              <a:rPr lang="ru-RU" dirty="0" smtClean="0"/>
              <a:t>С ближайшего телефона-автомата сообщите в полицию о нападении и попросите помощи, указав приметы преследователя и ваше местонахождение.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6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        </a:t>
            </a:r>
            <a:r>
              <a:rPr lang="ru-RU" sz="3600" dirty="0" smtClean="0"/>
              <a:t>Памятка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Помните, что часто встречающаяся ситуация изнасилования не уличное нападение, любовное свидание.</a:t>
            </a:r>
          </a:p>
          <a:p>
            <a:r>
              <a:rPr lang="ru-RU" dirty="0" smtClean="0"/>
              <a:t>Будьте осмотрительнее при случайных знакомствах.</a:t>
            </a:r>
          </a:p>
          <a:p>
            <a:r>
              <a:rPr lang="ru-RU" dirty="0" smtClean="0"/>
              <a:t>Не садитесь в машину с незнакомыми людьми.</a:t>
            </a:r>
          </a:p>
          <a:p>
            <a:r>
              <a:rPr lang="ru-RU" dirty="0" smtClean="0"/>
              <a:t>Собираясь в гости, предупредите родителей.</a:t>
            </a:r>
          </a:p>
          <a:p>
            <a:r>
              <a:rPr lang="ru-RU" dirty="0" smtClean="0"/>
              <a:t>В гостях ведите себя пристойно.</a:t>
            </a:r>
          </a:p>
          <a:p>
            <a:r>
              <a:rPr lang="ru-RU" dirty="0" smtClean="0"/>
              <a:t>Помните, что, по статистике, до 55% потерпевших в момент совершения на них посягательств были в нетрезвом состоянии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9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 не стать жертвой мошенников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Никогда не принимай предложений совершить сомнительную, по твоему мнению сделку, даже если она кажется очень выгодной.</a:t>
            </a:r>
          </a:p>
          <a:p>
            <a:r>
              <a:rPr lang="ru-RU" dirty="0" smtClean="0"/>
              <a:t>Приобретая дефицитный товар с рук, встречайся с продавцами там, где можно спокойно и без спешки рассмотреть или примерить приобретённую вещь.</a:t>
            </a:r>
          </a:p>
          <a:p>
            <a:r>
              <a:rPr lang="ru-RU" dirty="0" smtClean="0"/>
              <a:t>При покупке, прежде чем отдать деньги, ещё раз посмотри товар, расплачивайся не выпуская его из рук.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8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Мошенники очень опасны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 принимай участие в сомнительных розыгрышах призов и лотереях, особенно на улице, в переходах, у метро, на вокзалах, рынках.</a:t>
            </a:r>
          </a:p>
          <a:p>
            <a:r>
              <a:rPr lang="ru-RU" dirty="0" smtClean="0"/>
              <a:t>Никогда не играй в азартные игры, даже с друзьями.</a:t>
            </a:r>
          </a:p>
          <a:p>
            <a:r>
              <a:rPr lang="ru-RU" dirty="0" smtClean="0"/>
              <a:t>Не вступай в игру, правила которой тебе недостаточно хорошо известны.</a:t>
            </a:r>
          </a:p>
          <a:p>
            <a:r>
              <a:rPr lang="ru-RU" dirty="0" smtClean="0"/>
              <a:t>Никогда не соглашайся на нарушение норм этики и закона.</a:t>
            </a:r>
          </a:p>
          <a:p>
            <a:r>
              <a:rPr lang="ru-RU" dirty="0" smtClean="0"/>
              <a:t>Необходимо постоянно приучать себя проигрывать мысленно различные ситуации (не только криминального характера), в которых вы можете оказаться. Тем самым вы всегда будете готовы поступить грамотно.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3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Незнакомый человек звонит в дверь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Ни в коем случае не открывай дверь, пока не посмотришь в глазок. Если человек за дверью тебе не знаком и под разными предлогами просит открыть дверь, позвони соседям и сообщи об этом.</a:t>
            </a:r>
          </a:p>
          <a:p>
            <a:r>
              <a:rPr lang="ru-RU" dirty="0" smtClean="0"/>
              <a:t>Не вступай с незнакомцем ни в какие переговоры. Помни, что под видом почтальона, слесаря, работника РЭУ злоумышленники пытаются проникнуть в квартиру.</a:t>
            </a:r>
          </a:p>
          <a:p>
            <a:r>
              <a:rPr lang="ru-RU" dirty="0" smtClean="0"/>
              <a:t>Если незнакомец пытается открыть дверь, срочно звони в полицию по тел. 02. Назови причину звонка и точный адрес, затем с балкона или из окна зови на помощь знакомых или соседей.</a:t>
            </a:r>
          </a:p>
          <a:p>
            <a:r>
              <a:rPr lang="ru-RU" dirty="0" smtClean="0"/>
              <a:t>Запомни! Ни при каких обстоятельствах не открывай дверь незнакомому человеку, если ты дома один.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Неприятное соседство в транспорте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Если в вагоне электрички, куда вы вошли, находится пьяная компания, проходите в следующий по ходу движения вагон.</a:t>
            </a:r>
          </a:p>
          <a:p>
            <a:r>
              <a:rPr lang="ru-RU" dirty="0" smtClean="0"/>
              <a:t>Не отвечайте на вызывающие реплики, не встречайтесь глазами с развязанными пассажирами, будьте внешне равнодушны.</a:t>
            </a:r>
          </a:p>
          <a:p>
            <a:r>
              <a:rPr lang="ru-RU" dirty="0" smtClean="0"/>
              <a:t>Проходите в такой вагон, где традиционно скапливаются пассажиры, напр., в последний.</a:t>
            </a:r>
          </a:p>
          <a:p>
            <a:r>
              <a:rPr lang="ru-RU" dirty="0" smtClean="0"/>
              <a:t>Если вы опасаетесь хулиганов, садитесь ближе к пульту вызова полиции или к стоп-крану.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5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 Своя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Поэтому целесообразно использовать известные примеры, имевшие место в нашем городе. Опираясь на известные факты выбирайте свою точку зрения на правила поведения в той или иной ситуации.</a:t>
            </a:r>
          </a:p>
          <a:p>
            <a:r>
              <a:rPr lang="ru-RU" dirty="0" smtClean="0"/>
              <a:t>Вы можете обсудить любые ситуации, которые считаете наиболее актуальными для вас.</a:t>
            </a:r>
          </a:p>
          <a:p>
            <a:r>
              <a:rPr lang="ru-RU" dirty="0" smtClean="0"/>
              <a:t>Приведём рекомендации по правилам поведения в ряде наиболее характерных криминогенных ситуаций.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                   Ответ на вопрос №1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Поздно вечером на пустынной улице необходимо идти  по тротуару навстречу уличному движению и ближе к дорожной бровке, потому что есть возможность увидеть машину, из которой может выйти потенциальный агрессор. Из подворотни не сможет напасть злоумышленник незамеченным, ему придётся сделать несколько шагов по тротуару.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0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                 Ответ на вопрос №2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 целью самозащиты можно использовать подручные средства (ключи, зонтик, сумку и т.п.).</a:t>
            </a:r>
          </a:p>
          <a:p>
            <a:r>
              <a:rPr lang="ru-RU" dirty="0" smtClean="0"/>
              <a:t>Использование средств защиты (газового баллончика) необходимо отработать, чтобы страх и растерянность не затормозили своевременность реакции на нападение и решительность.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2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    Ответ на вопрос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Ваше поведение должно быть спокойными уверенным, вы должны уметь не поддаваться на провокации. Держаться всегда лучше рядом с кем-то. Причём иногда достаточно лишь наличие другого человека как свидетеля, это может нарушить планы злоумышленника. Вы можете о чём-нибудь спросить прохожего, поддержать беседу.</a:t>
            </a:r>
          </a:p>
          <a:p>
            <a:r>
              <a:rPr lang="ru-RU" dirty="0" smtClean="0"/>
              <a:t>В общественных местах будьте спокойной, не демонстрируйте своё превосходство в деньгах, украшениях, в богатстве.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6 правил безопасности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( по материалам Детского Фонда ООН По (ЮНИСЕФ)</a:t>
            </a:r>
            <a:endParaRPr lang="ru-RU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Не теряйте контакта с родителями и близкими людьми.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072" y="2924944"/>
            <a:ext cx="83529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Обучайтесь безопасности.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501008"/>
            <a:ext cx="568863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Закрывайте и запирайте.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077072"/>
            <a:ext cx="29466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Будьте на виду.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725144"/>
            <a:ext cx="242406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Проверяйте!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5301208"/>
            <a:ext cx="256833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Не ссорьтесь.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3285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b="1" dirty="0" smtClean="0"/>
              <a:t>Опишите свои действия при таких ситуациях: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-на улице к вам обращается незнакомый человек с просьбой помочь ему найти дом, клуб, магазин;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-в общественном транспорте к вам начал приставать пьяный человек;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-на улице вам предлагают принять участие в беспроигрышной лотерее;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- в общественном транспорте к вам пристала попрошайка;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- в салоне автобуса под сиденьем вы обнаружили бесхозную сумку;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- идете к подъезду своего дома и видите, что незнакомый человек наблюдает за вами.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2511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ru-RU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Было интересно…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Теперь я могу…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Я научился…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Меня удивило…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496944" cy="25922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Следи за собой , будь осторожен…..</a:t>
            </a:r>
            <a:endParaRPr lang="ru-RU" b="1" dirty="0">
              <a:latin typeface="+mn-lt"/>
            </a:endParaRPr>
          </a:p>
        </p:txBody>
      </p:sp>
      <p:pic>
        <p:nvPicPr>
          <p:cNvPr id="4" name="Следи за собо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9442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Криминогенные ситуации - это ситуации уголовного характера, которые относятся к преступлениям, а преступлением признаётся общественно опасное деяние, запрещённое Уголовным кодексом РФ.</a:t>
            </a:r>
            <a:endParaRPr lang="ru-RU" sz="2400" dirty="0">
              <a:latin typeface="+mn-lt"/>
            </a:endParaRPr>
          </a:p>
        </p:txBody>
      </p:sp>
      <p:pic>
        <p:nvPicPr>
          <p:cNvPr id="3074" name="Picture 2" descr="D:\загрузки\0012-017-Kriminogennye-situats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267" t="16173" r="18632" b="67410"/>
          <a:stretch>
            <a:fillRect/>
          </a:stretch>
        </p:blipFill>
        <p:spPr bwMode="auto">
          <a:xfrm>
            <a:off x="539552" y="2718394"/>
            <a:ext cx="2520280" cy="179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загрузки\0012-017-Kriminogennye-situatsii.jpg"/>
          <p:cNvPicPr>
            <a:picLocks noChangeAspect="1" noChangeArrowheads="1"/>
          </p:cNvPicPr>
          <p:nvPr/>
        </p:nvPicPr>
        <p:blipFill>
          <a:blip r:embed="rId2" cstate="print"/>
          <a:srcRect l="19028" t="36265" r="48467" b="48240"/>
          <a:stretch>
            <a:fillRect/>
          </a:stretch>
        </p:blipFill>
        <p:spPr bwMode="auto">
          <a:xfrm>
            <a:off x="5652120" y="2636912"/>
            <a:ext cx="274144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D:\загрузки\0012-017-Kriminogennye-situatsii.jpg"/>
          <p:cNvPicPr>
            <a:picLocks noChangeAspect="1" noChangeArrowheads="1"/>
          </p:cNvPicPr>
          <p:nvPr/>
        </p:nvPicPr>
        <p:blipFill>
          <a:blip r:embed="rId2" cstate="print"/>
          <a:srcRect l="55673" t="35849" r="11579" b="47823"/>
          <a:stretch>
            <a:fillRect/>
          </a:stretch>
        </p:blipFill>
        <p:spPr bwMode="auto">
          <a:xfrm>
            <a:off x="3131840" y="4797152"/>
            <a:ext cx="252028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18722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    Вор - это преступник, занимающийся воровством. Воровать - это значит тайно присваивать себе чужие вещи. Воры бывают разные: одни воруют из карманов и сумок - карманники, другие специализируются на обворовывании квартир.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4" name="Рисунок 3" descr="во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573016"/>
            <a:ext cx="2724150" cy="2843212"/>
          </a:xfrm>
          <a:prstGeom prst="rect">
            <a:avLst/>
          </a:prstGeom>
        </p:spPr>
      </p:pic>
      <p:pic>
        <p:nvPicPr>
          <p:cNvPr id="6" name="Рисунок 5" descr="во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48720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20162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    Грабитель - это преступник, который занимается грабежом, открытым похищением чужого имущества. </a:t>
            </a:r>
          </a:p>
          <a:p>
            <a:pPr>
              <a:buNone/>
            </a:pPr>
            <a:r>
              <a:rPr lang="ru-RU" sz="2000" b="1" dirty="0" smtClean="0"/>
              <a:t>   </a:t>
            </a:r>
          </a:p>
          <a:p>
            <a:pPr>
              <a:buNone/>
            </a:pPr>
            <a:r>
              <a:rPr lang="ru-RU" sz="2000" b="1" dirty="0" smtClean="0"/>
              <a:t>    Грабитель агрессивен и очень опасен. Совершение ограбления доставляет ему удовольствие от сознания превосходства над жертвой.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4" name="Рисунок 3" descr="грабе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140968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грабеж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194974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19442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/>
              <a:t>   Мошенник - это преступник, который занимается хищением чужого имущества путем обмана. </a:t>
            </a:r>
          </a:p>
          <a:p>
            <a:pPr>
              <a:buNone/>
            </a:pPr>
            <a:r>
              <a:rPr lang="ru-RU" sz="2000" b="1" dirty="0" smtClean="0"/>
              <a:t>   </a:t>
            </a:r>
          </a:p>
          <a:p>
            <a:pPr>
              <a:buNone/>
            </a:pPr>
            <a:r>
              <a:rPr lang="ru-RU" sz="2000" b="1" dirty="0" smtClean="0"/>
              <a:t>    Мошенник хороший артист. Он легко может убедить и обмануть свою жертву, умеет устанавливать контакты с разными людьми.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4" name="Рисунок 3" descr="мошен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56992"/>
            <a:ext cx="3882008" cy="2911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мошенник 3.jpg"/>
          <p:cNvPicPr>
            <a:picLocks noChangeAspect="1"/>
          </p:cNvPicPr>
          <p:nvPr/>
        </p:nvPicPr>
        <p:blipFill>
          <a:blip r:embed="rId3" cstate="print"/>
          <a:srcRect l="5802" t="3286" r="4381" b="11784"/>
          <a:stretch>
            <a:fillRect/>
          </a:stretch>
        </p:blipFill>
        <p:spPr>
          <a:xfrm>
            <a:off x="539552" y="3356992"/>
            <a:ext cx="328036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126274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Хулиган - это человек, который умышленно совершает действия, грубо нарушающие общественный порядок.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 descr="хулиг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844824"/>
            <a:ext cx="2021025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хулига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73412"/>
            <a:ext cx="3372809" cy="234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8083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/>
              <a:t>    Насильник - это преступник, заставляющий человека что-то делать против его воли, оказывающий принудительное воздействие на кого-то, нарушающий чужую неприкосновенность. Внешность насильника ничем не примечательна, это самый обычный человек. Но самое страшное в том, что он считает своим великим предназначением найти жертву и заставить ее страдать.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747" t="33351" r="15744" b="12233"/>
          <a:stretch>
            <a:fillRect/>
          </a:stretch>
        </p:blipFill>
        <p:spPr bwMode="auto">
          <a:xfrm>
            <a:off x="2987824" y="3861048"/>
            <a:ext cx="35283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534</TotalTime>
  <Words>1880</Words>
  <Application>Microsoft Office PowerPoint</Application>
  <PresentationFormat>Экран (4:3)</PresentationFormat>
  <Paragraphs>164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Городская</vt:lpstr>
      <vt:lpstr>Урок 1.3 Обеспечение личной безопасности в криминогенных ситуациях</vt:lpstr>
      <vt:lpstr>         Это должен знать каждый</vt:lpstr>
      <vt:lpstr>             Своя точка зрения</vt:lpstr>
      <vt:lpstr>Криминогенные ситуации - это ситуации уголовного характера, которые относятся к преступлениям, а преступлением признаётся общественно опасное деяние, запрещённое Уголовным кодексом РФ.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правила личной безопасности в криминогенных ситуациях</vt:lpstr>
      <vt:lpstr>Презентация PowerPoint</vt:lpstr>
      <vt:lpstr>Презентация PowerPoint</vt:lpstr>
      <vt:lpstr>Презентация PowerPoint</vt:lpstr>
      <vt:lpstr>          Нападение в лифте</vt:lpstr>
      <vt:lpstr>            Продолжение</vt:lpstr>
      <vt:lpstr>Нападение в подъезде</vt:lpstr>
      <vt:lpstr>            Безопасность на улице</vt:lpstr>
      <vt:lpstr>                      Продолжение</vt:lpstr>
      <vt:lpstr>                       Выводы</vt:lpstr>
      <vt:lpstr>                       Вопросы</vt:lpstr>
      <vt:lpstr>                       Задания</vt:lpstr>
      <vt:lpstr>Дополнительные материалы к параграфу №4 Профилактика насилия (рекомендации для девушек)</vt:lpstr>
      <vt:lpstr>          Средства самообороны</vt:lpstr>
      <vt:lpstr>                        Памятка</vt:lpstr>
      <vt:lpstr>Как не стать жертвой мошенников</vt:lpstr>
      <vt:lpstr>         Мошенники очень опасны</vt:lpstr>
      <vt:lpstr>Незнакомый человек звонит в дверь</vt:lpstr>
      <vt:lpstr>Неприятное соседство в транспорте</vt:lpstr>
      <vt:lpstr>                   Ответ на вопрос №1</vt:lpstr>
      <vt:lpstr>                 Ответ на вопрос №2</vt:lpstr>
      <vt:lpstr>            Ответ на вопрос №4</vt:lpstr>
      <vt:lpstr>6 правил безопасности ( по материалам Детского Фонда ООН По (ЮНИСЕФ)</vt:lpstr>
      <vt:lpstr>Презентация PowerPoint</vt:lpstr>
      <vt:lpstr>Презентация PowerPoint</vt:lpstr>
      <vt:lpstr>Следи за собой , будь осторожен…..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Криминогенные ситуации и личная безопасность</dc:title>
  <dc:creator>A</dc:creator>
  <cp:lastModifiedBy>Александр</cp:lastModifiedBy>
  <cp:revision>40</cp:revision>
  <dcterms:created xsi:type="dcterms:W3CDTF">2013-01-06T08:03:25Z</dcterms:created>
  <dcterms:modified xsi:type="dcterms:W3CDTF">2015-09-12T21:06:53Z</dcterms:modified>
</cp:coreProperties>
</file>